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sldIdLst>
    <p:sldId id="256" r:id="rId2"/>
    <p:sldId id="270" r:id="rId3"/>
    <p:sldId id="257" r:id="rId4"/>
    <p:sldId id="260" r:id="rId5"/>
    <p:sldId id="267" r:id="rId6"/>
    <p:sldId id="258" r:id="rId7"/>
    <p:sldId id="259" r:id="rId8"/>
    <p:sldId id="261" r:id="rId9"/>
    <p:sldId id="262" r:id="rId10"/>
    <p:sldId id="269" r:id="rId11"/>
    <p:sldId id="266" r:id="rId12"/>
    <p:sldId id="268" r:id="rId13"/>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2" d="100"/>
          <a:sy n="92" d="100"/>
        </p:scale>
        <p:origin x="49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i-FI"/>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i-FI"/>
          </a:p>
        </p:txBody>
      </p:sp>
      <p:sp>
        <p:nvSpPr>
          <p:cNvPr id="4" name="Date Placeholder 3"/>
          <p:cNvSpPr>
            <a:spLocks noGrp="1"/>
          </p:cNvSpPr>
          <p:nvPr>
            <p:ph type="dt" sz="half" idx="10"/>
          </p:nvPr>
        </p:nvSpPr>
        <p:spPr/>
        <p:txBody>
          <a:bodyPr/>
          <a:lstStyle/>
          <a:p>
            <a:fld id="{FFEF6D2E-1A78-48E6-8DAA-AC2D6F0A6D72}" type="datetimeFigureOut">
              <a:rPr lang="fi-FI" smtClean="0"/>
              <a:t>11.6.2018</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96BFDAC8-8C74-4D5A-88C8-EE2356483D96}" type="slidenum">
              <a:rPr lang="fi-FI" smtClean="0"/>
              <a:t>‹#›</a:t>
            </a:fld>
            <a:endParaRPr lang="fi-FI"/>
          </a:p>
        </p:txBody>
      </p:sp>
    </p:spTree>
    <p:extLst>
      <p:ext uri="{BB962C8B-B14F-4D97-AF65-F5344CB8AC3E}">
        <p14:creationId xmlns:p14="http://schemas.microsoft.com/office/powerpoint/2010/main" val="2786931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10"/>
          </p:nvPr>
        </p:nvSpPr>
        <p:spPr/>
        <p:txBody>
          <a:bodyPr/>
          <a:lstStyle/>
          <a:p>
            <a:fld id="{FFEF6D2E-1A78-48E6-8DAA-AC2D6F0A6D72}" type="datetimeFigureOut">
              <a:rPr lang="fi-FI" smtClean="0"/>
              <a:t>11.6.2018</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96BFDAC8-8C74-4D5A-88C8-EE2356483D96}" type="slidenum">
              <a:rPr lang="fi-FI" smtClean="0"/>
              <a:t>‹#›</a:t>
            </a:fld>
            <a:endParaRPr lang="fi-FI"/>
          </a:p>
        </p:txBody>
      </p:sp>
    </p:spTree>
    <p:extLst>
      <p:ext uri="{BB962C8B-B14F-4D97-AF65-F5344CB8AC3E}">
        <p14:creationId xmlns:p14="http://schemas.microsoft.com/office/powerpoint/2010/main" val="3870249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i-FI"/>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10"/>
          </p:nvPr>
        </p:nvSpPr>
        <p:spPr/>
        <p:txBody>
          <a:bodyPr/>
          <a:lstStyle/>
          <a:p>
            <a:fld id="{FFEF6D2E-1A78-48E6-8DAA-AC2D6F0A6D72}" type="datetimeFigureOut">
              <a:rPr lang="fi-FI" smtClean="0"/>
              <a:t>11.6.2018</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96BFDAC8-8C74-4D5A-88C8-EE2356483D96}" type="slidenum">
              <a:rPr lang="fi-FI" smtClean="0"/>
              <a:t>‹#›</a:t>
            </a:fld>
            <a:endParaRPr lang="fi-FI"/>
          </a:p>
        </p:txBody>
      </p:sp>
    </p:spTree>
    <p:extLst>
      <p:ext uri="{BB962C8B-B14F-4D97-AF65-F5344CB8AC3E}">
        <p14:creationId xmlns:p14="http://schemas.microsoft.com/office/powerpoint/2010/main" val="1486366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10"/>
          </p:nvPr>
        </p:nvSpPr>
        <p:spPr/>
        <p:txBody>
          <a:bodyPr/>
          <a:lstStyle/>
          <a:p>
            <a:fld id="{FFEF6D2E-1A78-48E6-8DAA-AC2D6F0A6D72}" type="datetimeFigureOut">
              <a:rPr lang="fi-FI" smtClean="0"/>
              <a:t>11.6.2018</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96BFDAC8-8C74-4D5A-88C8-EE2356483D96}" type="slidenum">
              <a:rPr lang="fi-FI" smtClean="0"/>
              <a:t>‹#›</a:t>
            </a:fld>
            <a:endParaRPr lang="fi-FI"/>
          </a:p>
        </p:txBody>
      </p:sp>
    </p:spTree>
    <p:extLst>
      <p:ext uri="{BB962C8B-B14F-4D97-AF65-F5344CB8AC3E}">
        <p14:creationId xmlns:p14="http://schemas.microsoft.com/office/powerpoint/2010/main" val="650183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i-FI"/>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FEF6D2E-1A78-48E6-8DAA-AC2D6F0A6D72}" type="datetimeFigureOut">
              <a:rPr lang="fi-FI" smtClean="0"/>
              <a:t>11.6.2018</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96BFDAC8-8C74-4D5A-88C8-EE2356483D96}" type="slidenum">
              <a:rPr lang="fi-FI" smtClean="0"/>
              <a:t>‹#›</a:t>
            </a:fld>
            <a:endParaRPr lang="fi-FI"/>
          </a:p>
        </p:txBody>
      </p:sp>
    </p:spTree>
    <p:extLst>
      <p:ext uri="{BB962C8B-B14F-4D97-AF65-F5344CB8AC3E}">
        <p14:creationId xmlns:p14="http://schemas.microsoft.com/office/powerpoint/2010/main" val="2929825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Date Placeholder 4"/>
          <p:cNvSpPr>
            <a:spLocks noGrp="1"/>
          </p:cNvSpPr>
          <p:nvPr>
            <p:ph type="dt" sz="half" idx="10"/>
          </p:nvPr>
        </p:nvSpPr>
        <p:spPr/>
        <p:txBody>
          <a:bodyPr/>
          <a:lstStyle/>
          <a:p>
            <a:fld id="{FFEF6D2E-1A78-48E6-8DAA-AC2D6F0A6D72}" type="datetimeFigureOut">
              <a:rPr lang="fi-FI" smtClean="0"/>
              <a:t>11.6.2018</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96BFDAC8-8C74-4D5A-88C8-EE2356483D96}" type="slidenum">
              <a:rPr lang="fi-FI" smtClean="0"/>
              <a:t>‹#›</a:t>
            </a:fld>
            <a:endParaRPr lang="fi-FI"/>
          </a:p>
        </p:txBody>
      </p:sp>
    </p:spTree>
    <p:extLst>
      <p:ext uri="{BB962C8B-B14F-4D97-AF65-F5344CB8AC3E}">
        <p14:creationId xmlns:p14="http://schemas.microsoft.com/office/powerpoint/2010/main" val="1872141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i-FI"/>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7" name="Date Placeholder 6"/>
          <p:cNvSpPr>
            <a:spLocks noGrp="1"/>
          </p:cNvSpPr>
          <p:nvPr>
            <p:ph type="dt" sz="half" idx="10"/>
          </p:nvPr>
        </p:nvSpPr>
        <p:spPr/>
        <p:txBody>
          <a:bodyPr/>
          <a:lstStyle/>
          <a:p>
            <a:fld id="{FFEF6D2E-1A78-48E6-8DAA-AC2D6F0A6D72}" type="datetimeFigureOut">
              <a:rPr lang="fi-FI" smtClean="0"/>
              <a:t>11.6.2018</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96BFDAC8-8C74-4D5A-88C8-EE2356483D96}" type="slidenum">
              <a:rPr lang="fi-FI" smtClean="0"/>
              <a:t>‹#›</a:t>
            </a:fld>
            <a:endParaRPr lang="fi-FI"/>
          </a:p>
        </p:txBody>
      </p:sp>
    </p:spTree>
    <p:extLst>
      <p:ext uri="{BB962C8B-B14F-4D97-AF65-F5344CB8AC3E}">
        <p14:creationId xmlns:p14="http://schemas.microsoft.com/office/powerpoint/2010/main" val="3869497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Date Placeholder 2"/>
          <p:cNvSpPr>
            <a:spLocks noGrp="1"/>
          </p:cNvSpPr>
          <p:nvPr>
            <p:ph type="dt" sz="half" idx="10"/>
          </p:nvPr>
        </p:nvSpPr>
        <p:spPr/>
        <p:txBody>
          <a:bodyPr/>
          <a:lstStyle/>
          <a:p>
            <a:fld id="{FFEF6D2E-1A78-48E6-8DAA-AC2D6F0A6D72}" type="datetimeFigureOut">
              <a:rPr lang="fi-FI" smtClean="0"/>
              <a:t>11.6.2018</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96BFDAC8-8C74-4D5A-88C8-EE2356483D96}" type="slidenum">
              <a:rPr lang="fi-FI" smtClean="0"/>
              <a:t>‹#›</a:t>
            </a:fld>
            <a:endParaRPr lang="fi-FI"/>
          </a:p>
        </p:txBody>
      </p:sp>
    </p:spTree>
    <p:extLst>
      <p:ext uri="{BB962C8B-B14F-4D97-AF65-F5344CB8AC3E}">
        <p14:creationId xmlns:p14="http://schemas.microsoft.com/office/powerpoint/2010/main" val="421377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EF6D2E-1A78-48E6-8DAA-AC2D6F0A6D72}" type="datetimeFigureOut">
              <a:rPr lang="fi-FI" smtClean="0"/>
              <a:t>11.6.2018</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96BFDAC8-8C74-4D5A-88C8-EE2356483D96}" type="slidenum">
              <a:rPr lang="fi-FI" smtClean="0"/>
              <a:t>‹#›</a:t>
            </a:fld>
            <a:endParaRPr lang="fi-FI"/>
          </a:p>
        </p:txBody>
      </p:sp>
    </p:spTree>
    <p:extLst>
      <p:ext uri="{BB962C8B-B14F-4D97-AF65-F5344CB8AC3E}">
        <p14:creationId xmlns:p14="http://schemas.microsoft.com/office/powerpoint/2010/main" val="1156846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i-FI"/>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FEF6D2E-1A78-48E6-8DAA-AC2D6F0A6D72}" type="datetimeFigureOut">
              <a:rPr lang="fi-FI" smtClean="0"/>
              <a:t>11.6.2018</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96BFDAC8-8C74-4D5A-88C8-EE2356483D96}" type="slidenum">
              <a:rPr lang="fi-FI" smtClean="0"/>
              <a:t>‹#›</a:t>
            </a:fld>
            <a:endParaRPr lang="fi-FI"/>
          </a:p>
        </p:txBody>
      </p:sp>
    </p:spTree>
    <p:extLst>
      <p:ext uri="{BB962C8B-B14F-4D97-AF65-F5344CB8AC3E}">
        <p14:creationId xmlns:p14="http://schemas.microsoft.com/office/powerpoint/2010/main" val="2429873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i-FI"/>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FEF6D2E-1A78-48E6-8DAA-AC2D6F0A6D72}" type="datetimeFigureOut">
              <a:rPr lang="fi-FI" smtClean="0"/>
              <a:t>11.6.2018</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96BFDAC8-8C74-4D5A-88C8-EE2356483D96}" type="slidenum">
              <a:rPr lang="fi-FI" smtClean="0"/>
              <a:t>‹#›</a:t>
            </a:fld>
            <a:endParaRPr lang="fi-FI"/>
          </a:p>
        </p:txBody>
      </p:sp>
    </p:spTree>
    <p:extLst>
      <p:ext uri="{BB962C8B-B14F-4D97-AF65-F5344CB8AC3E}">
        <p14:creationId xmlns:p14="http://schemas.microsoft.com/office/powerpoint/2010/main" val="2546327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fi-FI"/>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EF6D2E-1A78-48E6-8DAA-AC2D6F0A6D72}" type="datetimeFigureOut">
              <a:rPr lang="fi-FI" smtClean="0"/>
              <a:t>11.6.2018</a:t>
            </a:fld>
            <a:endParaRPr lang="fi-FI"/>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BFDAC8-8C74-4D5A-88C8-EE2356483D96}" type="slidenum">
              <a:rPr lang="fi-FI" smtClean="0"/>
              <a:t>‹#›</a:t>
            </a:fld>
            <a:endParaRPr lang="fi-FI"/>
          </a:p>
        </p:txBody>
      </p:sp>
    </p:spTree>
    <p:extLst>
      <p:ext uri="{BB962C8B-B14F-4D97-AF65-F5344CB8AC3E}">
        <p14:creationId xmlns:p14="http://schemas.microsoft.com/office/powerpoint/2010/main" val="3027124919"/>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solidFill>
            <a:schemeClr val="bg1"/>
          </a:solidFill>
        </p:spPr>
        <p:txBody>
          <a:bodyPr>
            <a:normAutofit/>
          </a:bodyPr>
          <a:lstStyle/>
          <a:p>
            <a:r>
              <a:rPr lang="fi-FI" sz="9600" b="1" dirty="0" smtClean="0"/>
              <a:t>KEIJO</a:t>
            </a:r>
            <a:endParaRPr lang="fi-FI" sz="9600"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4290" y="0"/>
            <a:ext cx="11897710" cy="6737695"/>
          </a:xfrm>
          <a:prstGeom prst="rect">
            <a:avLst/>
          </a:prstGeom>
        </p:spPr>
      </p:pic>
      <p:pic>
        <p:nvPicPr>
          <p:cNvPr id="6" name="Picture 5"/>
          <p:cNvPicPr>
            <a:picLocks noChangeAspect="1"/>
          </p:cNvPicPr>
          <p:nvPr/>
        </p:nvPicPr>
        <p:blipFill>
          <a:blip r:embed="rId3"/>
          <a:stretch>
            <a:fillRect/>
          </a:stretch>
        </p:blipFill>
        <p:spPr>
          <a:xfrm>
            <a:off x="760227" y="3685383"/>
            <a:ext cx="6124048" cy="1572416"/>
          </a:xfrm>
          <a:prstGeom prst="rect">
            <a:avLst/>
          </a:prstGeom>
        </p:spPr>
      </p:pic>
      <p:sp>
        <p:nvSpPr>
          <p:cNvPr id="5" name="Subtitle 4"/>
          <p:cNvSpPr>
            <a:spLocks noGrp="1"/>
          </p:cNvSpPr>
          <p:nvPr>
            <p:ph type="subTitle" idx="1"/>
          </p:nvPr>
        </p:nvSpPr>
        <p:spPr>
          <a:xfrm>
            <a:off x="1524000" y="4235668"/>
            <a:ext cx="9144000" cy="1022131"/>
          </a:xfrm>
        </p:spPr>
        <p:txBody>
          <a:bodyPr>
            <a:normAutofit/>
          </a:bodyPr>
          <a:lstStyle/>
          <a:p>
            <a:r>
              <a:rPr lang="fi-FI" sz="5400" b="1" dirty="0" smtClean="0"/>
              <a:t>KEIJO 2018-2020</a:t>
            </a:r>
          </a:p>
          <a:p>
            <a:endParaRPr lang="fi-FI" sz="5400" b="1" dirty="0"/>
          </a:p>
        </p:txBody>
      </p:sp>
    </p:spTree>
    <p:extLst>
      <p:ext uri="{BB962C8B-B14F-4D97-AF65-F5344CB8AC3E}">
        <p14:creationId xmlns:p14="http://schemas.microsoft.com/office/powerpoint/2010/main" val="3815485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1738" y="378372"/>
            <a:ext cx="7031421" cy="6358958"/>
          </a:xfrm>
          <a:prstGeom prst="rect">
            <a:avLst/>
          </a:prstGeom>
          <a:solidFill>
            <a:schemeClr val="bg2"/>
          </a:solidFill>
        </p:spPr>
        <p:txBody>
          <a:bodyPr wrap="square" rtlCol="0">
            <a:spAutoFit/>
          </a:bodyPr>
          <a:lstStyle/>
          <a:p>
            <a:r>
              <a:rPr lang="fi-FI" sz="5400" dirty="0" smtClean="0">
                <a:solidFill>
                  <a:srgbClr val="FFC000"/>
                </a:solidFill>
                <a:effectLst>
                  <a:outerShdw blurRad="38100" dist="38100" dir="2700000" algn="tl">
                    <a:srgbClr val="000000">
                      <a:alpha val="43137"/>
                    </a:srgbClr>
                  </a:outerShdw>
                </a:effectLst>
              </a:rPr>
              <a:t>KOKEMUS-</a:t>
            </a:r>
            <a:r>
              <a:rPr lang="fi-FI" sz="5400" i="1" dirty="0" smtClean="0">
                <a:solidFill>
                  <a:srgbClr val="FFC000"/>
                </a:solidFill>
                <a:effectLst>
                  <a:outerShdw blurRad="38100" dist="38100" dir="2700000" algn="tl">
                    <a:srgbClr val="000000">
                      <a:alpha val="43137"/>
                    </a:srgbClr>
                  </a:outerShdw>
                </a:effectLst>
              </a:rPr>
              <a:t>ASIANTUNTIJUUS</a:t>
            </a:r>
          </a:p>
          <a:p>
            <a:endParaRPr lang="fi-FI" b="1" dirty="0"/>
          </a:p>
          <a:p>
            <a:r>
              <a:rPr lang="fi-FI" b="1" dirty="0" smtClean="0">
                <a:effectLst>
                  <a:outerShdw blurRad="38100" dist="38100" dir="2700000" algn="tl">
                    <a:srgbClr val="000000">
                      <a:alpha val="43137"/>
                    </a:srgbClr>
                  </a:outerShdw>
                </a:effectLst>
              </a:rPr>
              <a:t>- Expert by experience -</a:t>
            </a:r>
          </a:p>
          <a:p>
            <a:endParaRPr lang="fi-FI" dirty="0" smtClean="0"/>
          </a:p>
          <a:p>
            <a:r>
              <a:rPr lang="fi-FI" b="1" dirty="0" smtClean="0">
                <a:effectLst>
                  <a:outerShdw blurRad="38100" dist="38100" dir="2700000" algn="tl">
                    <a:srgbClr val="000000">
                      <a:alpha val="43137"/>
                    </a:srgbClr>
                  </a:outerShdw>
                </a:effectLst>
              </a:rPr>
              <a:t>MIKSI SITÄ TARVITAAN? </a:t>
            </a:r>
          </a:p>
          <a:p>
            <a:r>
              <a:rPr lang="fi-FI" dirty="0" smtClean="0">
                <a:effectLst>
                  <a:outerShdw blurRad="38100" dist="38100" dir="2700000" algn="tl">
                    <a:srgbClr val="000000">
                      <a:alpha val="43137"/>
                    </a:srgbClr>
                  </a:outerShdw>
                </a:effectLst>
              </a:rPr>
              <a:t>Rikosseuraamusalan käytänteiden kehittämisessä, kehittämishankkeissa, koulutuksissa, julkisessa keskustelussa, päätöksenteossa.</a:t>
            </a:r>
          </a:p>
          <a:p>
            <a:endParaRPr lang="fi-FI" dirty="0" smtClean="0"/>
          </a:p>
          <a:p>
            <a:r>
              <a:rPr lang="fi-FI" sz="4000" b="1" dirty="0" smtClean="0">
                <a:solidFill>
                  <a:srgbClr val="FFC000"/>
                </a:solidFill>
                <a:effectLst>
                  <a:outerShdw blurRad="38100" dist="38100" dir="2700000" algn="tl">
                    <a:srgbClr val="000000">
                      <a:alpha val="43137"/>
                    </a:srgbClr>
                  </a:outerShdw>
                </a:effectLst>
              </a:rPr>
              <a:t>KEIJO-HANKKEESSA </a:t>
            </a:r>
          </a:p>
          <a:p>
            <a:r>
              <a:rPr lang="fi-FI" sz="4000" b="1" dirty="0" smtClean="0">
                <a:solidFill>
                  <a:srgbClr val="FFC000"/>
                </a:solidFill>
                <a:effectLst>
                  <a:outerShdw blurRad="38100" dist="38100" dir="2700000" algn="tl">
                    <a:srgbClr val="000000">
                      <a:alpha val="43137"/>
                    </a:srgbClr>
                  </a:outerShdw>
                </a:effectLst>
              </a:rPr>
              <a:t>OSALLISTUJIEN KASVUA KOKEMUSASIANTUNTIJOIKSI TUETAAN</a:t>
            </a:r>
            <a:endParaRPr lang="fi-FI" sz="4000" b="1" dirty="0">
              <a:solidFill>
                <a:srgbClr val="FFC000"/>
              </a:solidFill>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57545" y="1712345"/>
            <a:ext cx="4937096" cy="2964758"/>
          </a:xfrm>
          <a:prstGeom prst="rect">
            <a:avLst/>
          </a:prstGeom>
        </p:spPr>
      </p:pic>
      <p:sp>
        <p:nvSpPr>
          <p:cNvPr id="4" name="TextBox 3"/>
          <p:cNvSpPr txBox="1"/>
          <p:nvPr/>
        </p:nvSpPr>
        <p:spPr>
          <a:xfrm>
            <a:off x="7157545" y="325821"/>
            <a:ext cx="4679870" cy="1412309"/>
          </a:xfrm>
          <a:prstGeom prst="rect">
            <a:avLst/>
          </a:prstGeom>
          <a:solidFill>
            <a:srgbClr val="FFC000"/>
          </a:solidFill>
        </p:spPr>
        <p:txBody>
          <a:bodyPr wrap="square" rtlCol="0">
            <a:spAutoFit/>
          </a:bodyPr>
          <a:lstStyle/>
          <a:p>
            <a:endParaRPr lang="fi-FI" dirty="0"/>
          </a:p>
        </p:txBody>
      </p:sp>
      <p:sp>
        <p:nvSpPr>
          <p:cNvPr id="5" name="TextBox 4"/>
          <p:cNvSpPr txBox="1"/>
          <p:nvPr/>
        </p:nvSpPr>
        <p:spPr>
          <a:xfrm>
            <a:off x="7273159" y="4677103"/>
            <a:ext cx="4564256" cy="1849822"/>
          </a:xfrm>
          <a:prstGeom prst="rect">
            <a:avLst/>
          </a:prstGeom>
          <a:solidFill>
            <a:schemeClr val="accent4"/>
          </a:solidFill>
        </p:spPr>
        <p:txBody>
          <a:bodyPr wrap="square" rtlCol="0">
            <a:spAutoFit/>
          </a:bodyPr>
          <a:lstStyle/>
          <a:p>
            <a:endParaRPr lang="fi-FI" dirty="0"/>
          </a:p>
        </p:txBody>
      </p:sp>
    </p:spTree>
    <p:extLst>
      <p:ext uri="{BB962C8B-B14F-4D97-AF65-F5344CB8AC3E}">
        <p14:creationId xmlns:p14="http://schemas.microsoft.com/office/powerpoint/2010/main" val="13624362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83778" y="1418897"/>
            <a:ext cx="7040237" cy="4122068"/>
          </a:xfrm>
          <a:prstGeom prst="rect">
            <a:avLst/>
          </a:prstGeom>
        </p:spPr>
      </p:pic>
      <p:sp>
        <p:nvSpPr>
          <p:cNvPr id="5" name="TextBox 4"/>
          <p:cNvSpPr txBox="1"/>
          <p:nvPr/>
        </p:nvSpPr>
        <p:spPr>
          <a:xfrm>
            <a:off x="168166" y="325821"/>
            <a:ext cx="9207062" cy="923330"/>
          </a:xfrm>
          <a:prstGeom prst="rect">
            <a:avLst/>
          </a:prstGeom>
          <a:solidFill>
            <a:schemeClr val="accent4"/>
          </a:solidFill>
        </p:spPr>
        <p:txBody>
          <a:bodyPr wrap="square" rtlCol="0">
            <a:spAutoFit/>
          </a:bodyPr>
          <a:lstStyle/>
          <a:p>
            <a:r>
              <a:rPr lang="fi-FI" sz="5400" dirty="0" smtClean="0">
                <a:latin typeface="+mj-lt"/>
              </a:rPr>
              <a:t>KEIJOn alustava OPS 15 op.</a:t>
            </a:r>
            <a:endParaRPr lang="fi-FI" sz="5400" dirty="0">
              <a:latin typeface="+mj-lt"/>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3175" y="1249151"/>
            <a:ext cx="5178825" cy="3459483"/>
          </a:xfrm>
          <a:prstGeom prst="rect">
            <a:avLst/>
          </a:prstGeom>
        </p:spPr>
      </p:pic>
      <p:sp>
        <p:nvSpPr>
          <p:cNvPr id="3" name="TextBox 2"/>
          <p:cNvSpPr txBox="1"/>
          <p:nvPr/>
        </p:nvSpPr>
        <p:spPr>
          <a:xfrm>
            <a:off x="7324015" y="4708634"/>
            <a:ext cx="4058687" cy="1996966"/>
          </a:xfrm>
          <a:prstGeom prst="rect">
            <a:avLst/>
          </a:prstGeom>
          <a:solidFill>
            <a:schemeClr val="tx1"/>
          </a:solidFill>
        </p:spPr>
        <p:txBody>
          <a:bodyPr wrap="square" rtlCol="0">
            <a:spAutoFit/>
          </a:bodyPr>
          <a:lstStyle/>
          <a:p>
            <a:endParaRPr lang="fi-FI" dirty="0"/>
          </a:p>
        </p:txBody>
      </p:sp>
      <p:sp>
        <p:nvSpPr>
          <p:cNvPr id="6" name="TextBox 5"/>
          <p:cNvSpPr txBox="1"/>
          <p:nvPr/>
        </p:nvSpPr>
        <p:spPr>
          <a:xfrm>
            <a:off x="283778" y="5181600"/>
            <a:ext cx="7809187" cy="1524000"/>
          </a:xfrm>
          <a:prstGeom prst="rect">
            <a:avLst/>
          </a:prstGeom>
          <a:solidFill>
            <a:schemeClr val="tx1"/>
          </a:solidFill>
        </p:spPr>
        <p:txBody>
          <a:bodyPr wrap="square" rtlCol="0">
            <a:spAutoFit/>
          </a:bodyPr>
          <a:lstStyle/>
          <a:p>
            <a:endParaRPr lang="fi-FI" dirty="0"/>
          </a:p>
        </p:txBody>
      </p:sp>
      <p:sp>
        <p:nvSpPr>
          <p:cNvPr id="7" name="TextBox 6"/>
          <p:cNvSpPr txBox="1"/>
          <p:nvPr/>
        </p:nvSpPr>
        <p:spPr>
          <a:xfrm>
            <a:off x="9375229" y="325821"/>
            <a:ext cx="2007474" cy="923330"/>
          </a:xfrm>
          <a:prstGeom prst="rect">
            <a:avLst/>
          </a:prstGeom>
          <a:solidFill>
            <a:schemeClr val="tx1"/>
          </a:solidFill>
        </p:spPr>
        <p:txBody>
          <a:bodyPr wrap="square" rtlCol="0">
            <a:spAutoFit/>
          </a:bodyPr>
          <a:lstStyle/>
          <a:p>
            <a:endParaRPr lang="fi-FI" dirty="0"/>
          </a:p>
        </p:txBody>
      </p:sp>
    </p:spTree>
    <p:extLst>
      <p:ext uri="{BB962C8B-B14F-4D97-AF65-F5344CB8AC3E}">
        <p14:creationId xmlns:p14="http://schemas.microsoft.com/office/powerpoint/2010/main" val="40371647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290" y="273269"/>
            <a:ext cx="11059510" cy="1417419"/>
          </a:xfrm>
          <a:solidFill>
            <a:schemeClr val="tx1"/>
          </a:solidFill>
        </p:spPr>
        <p:txBody>
          <a:bodyPr/>
          <a:lstStyle/>
          <a:p>
            <a:r>
              <a:rPr lang="fi-FI" b="1" dirty="0" smtClean="0">
                <a:solidFill>
                  <a:srgbClr val="FFC000"/>
                </a:solidFill>
              </a:rPr>
              <a:t>BIKVA</a:t>
            </a:r>
            <a:endParaRPr lang="fi-FI" b="1" dirty="0">
              <a:solidFill>
                <a:srgbClr val="FFC000"/>
              </a:solidFill>
            </a:endParaRPr>
          </a:p>
        </p:txBody>
      </p:sp>
      <p:sp>
        <p:nvSpPr>
          <p:cNvPr id="3" name="Content Placeholder 2"/>
          <p:cNvSpPr>
            <a:spLocks noGrp="1"/>
          </p:cNvSpPr>
          <p:nvPr>
            <p:ph idx="1"/>
          </p:nvPr>
        </p:nvSpPr>
        <p:spPr>
          <a:xfrm>
            <a:off x="294290" y="1690688"/>
            <a:ext cx="4319751" cy="4486275"/>
          </a:xfrm>
          <a:solidFill>
            <a:srgbClr val="FFC000"/>
          </a:solidFill>
        </p:spPr>
        <p:txBody>
          <a:bodyPr>
            <a:normAutofit fontScale="92500" lnSpcReduction="10000"/>
          </a:bodyPr>
          <a:lstStyle/>
          <a:p>
            <a:r>
              <a:rPr lang="fi-FI" dirty="0"/>
              <a:t>Mallin lähtökohtana on asiakkaiden näkemykset palveluiden laadusta ja vaikuttavuudesta. Osallisten näkemykset ja kokemukset välitetään organisaation eri tasoille ja lopulta poliittisille päättäjille. Asiakkaiden kokemukset pyrkivät näin toimimaan muutosvoimana työn kehittämisessä. Bikvan prosessi koostuu neljästä vaiheesta (Krogstrup 2004)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53303" y="273269"/>
            <a:ext cx="7189076" cy="4792717"/>
          </a:xfrm>
          <a:prstGeom prst="rect">
            <a:avLst/>
          </a:prstGeom>
        </p:spPr>
      </p:pic>
      <p:sp>
        <p:nvSpPr>
          <p:cNvPr id="5" name="TextBox 4"/>
          <p:cNvSpPr txBox="1"/>
          <p:nvPr/>
        </p:nvSpPr>
        <p:spPr>
          <a:xfrm>
            <a:off x="5013433" y="5223641"/>
            <a:ext cx="6928945" cy="1200329"/>
          </a:xfrm>
          <a:prstGeom prst="rect">
            <a:avLst/>
          </a:prstGeom>
          <a:noFill/>
        </p:spPr>
        <p:txBody>
          <a:bodyPr wrap="square" rtlCol="0">
            <a:spAutoFit/>
          </a:bodyPr>
          <a:lstStyle/>
          <a:p>
            <a:r>
              <a:rPr lang="fi-FI" dirty="0" smtClean="0"/>
              <a:t>Lähteet</a:t>
            </a:r>
          </a:p>
          <a:p>
            <a:r>
              <a:rPr lang="fi-FI" dirty="0" smtClean="0"/>
              <a:t>Kuvat Jarmo Eronen ja Unsplash</a:t>
            </a:r>
          </a:p>
          <a:p>
            <a:r>
              <a:rPr lang="fi-FI" dirty="0" smtClean="0"/>
              <a:t>Krogstrup, Hanne Kathrine (2004). Asiakaslähtöinen arviointi :Bikva-malli, http</a:t>
            </a:r>
            <a:r>
              <a:rPr lang="fi-FI" dirty="0"/>
              <a:t>://www.julkari.fi/handle/10024/75625</a:t>
            </a:r>
            <a:endParaRPr lang="fi-FI" dirty="0" smtClean="0"/>
          </a:p>
        </p:txBody>
      </p:sp>
    </p:spTree>
    <p:extLst>
      <p:ext uri="{BB962C8B-B14F-4D97-AF65-F5344CB8AC3E}">
        <p14:creationId xmlns:p14="http://schemas.microsoft.com/office/powerpoint/2010/main" val="3939242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5026572" cy="1325563"/>
          </a:xfrm>
          <a:solidFill>
            <a:srgbClr val="FFC000"/>
          </a:solidFill>
        </p:spPr>
        <p:txBody>
          <a:bodyPr/>
          <a:lstStyle/>
          <a:p>
            <a:r>
              <a:rPr lang="fi-FI" dirty="0" smtClean="0"/>
              <a:t>ESR rahoitus vuosille </a:t>
            </a:r>
            <a:br>
              <a:rPr lang="fi-FI" dirty="0" smtClean="0"/>
            </a:br>
            <a:r>
              <a:rPr lang="fi-FI" dirty="0" smtClean="0"/>
              <a:t>2018-2020</a:t>
            </a:r>
            <a:endParaRPr lang="fi-FI" dirty="0"/>
          </a:p>
        </p:txBody>
      </p:sp>
      <p:sp>
        <p:nvSpPr>
          <p:cNvPr id="3" name="Content Placeholder 2"/>
          <p:cNvSpPr>
            <a:spLocks noGrp="1"/>
          </p:cNvSpPr>
          <p:nvPr>
            <p:ph idx="1"/>
          </p:nvPr>
        </p:nvSpPr>
        <p:spPr>
          <a:xfrm>
            <a:off x="838200" y="1975945"/>
            <a:ext cx="10515600" cy="1633193"/>
          </a:xfrm>
          <a:solidFill>
            <a:srgbClr val="FFC000"/>
          </a:solidFill>
        </p:spPr>
        <p:txBody>
          <a:bodyPr/>
          <a:lstStyle/>
          <a:p>
            <a:pPr marL="0" indent="0">
              <a:buNone/>
            </a:pPr>
            <a:r>
              <a:rPr lang="fi-FI" dirty="0" smtClean="0"/>
              <a:t>ESR toimintalinja 3</a:t>
            </a:r>
          </a:p>
          <a:p>
            <a:pPr marL="0" indent="0">
              <a:buNone/>
            </a:pPr>
            <a:r>
              <a:rPr lang="fi-FI" dirty="0" smtClean="0"/>
              <a:t>9.1. </a:t>
            </a:r>
            <a:r>
              <a:rPr lang="fi-FI" dirty="0"/>
              <a:t>N</a:t>
            </a:r>
            <a:r>
              <a:rPr lang="fi-FI" dirty="0" smtClean="0"/>
              <a:t>uorten ja muiden erityisryhmien työllistyminen</a:t>
            </a:r>
            <a:endParaRPr lang="fi-FI"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59972" y="3172426"/>
            <a:ext cx="5793828" cy="3485875"/>
          </a:xfrm>
          <a:prstGeom prst="rect">
            <a:avLst/>
          </a:prstGeom>
        </p:spPr>
      </p:pic>
      <p:sp>
        <p:nvSpPr>
          <p:cNvPr id="5" name="TextBox 4"/>
          <p:cNvSpPr txBox="1"/>
          <p:nvPr/>
        </p:nvSpPr>
        <p:spPr>
          <a:xfrm>
            <a:off x="838200" y="3172426"/>
            <a:ext cx="4721772" cy="3485875"/>
          </a:xfrm>
          <a:prstGeom prst="rect">
            <a:avLst/>
          </a:prstGeom>
          <a:solidFill>
            <a:schemeClr val="tx1"/>
          </a:solidFill>
        </p:spPr>
        <p:txBody>
          <a:bodyPr wrap="square" rtlCol="0">
            <a:spAutoFit/>
          </a:bodyPr>
          <a:lstStyle/>
          <a:p>
            <a:endParaRPr lang="fi-FI"/>
          </a:p>
        </p:txBody>
      </p:sp>
      <p:sp>
        <p:nvSpPr>
          <p:cNvPr id="6" name="TextBox 5"/>
          <p:cNvSpPr txBox="1"/>
          <p:nvPr/>
        </p:nvSpPr>
        <p:spPr>
          <a:xfrm>
            <a:off x="5864772" y="365125"/>
            <a:ext cx="5489028" cy="1610820"/>
          </a:xfrm>
          <a:prstGeom prst="rect">
            <a:avLst/>
          </a:prstGeom>
          <a:solidFill>
            <a:schemeClr val="tx1"/>
          </a:solidFill>
        </p:spPr>
        <p:txBody>
          <a:bodyPr wrap="square" rtlCol="0">
            <a:spAutoFit/>
          </a:bodyPr>
          <a:lstStyle/>
          <a:p>
            <a:endParaRPr lang="fi-FI" dirty="0"/>
          </a:p>
        </p:txBody>
      </p:sp>
      <p:sp>
        <p:nvSpPr>
          <p:cNvPr id="7" name="TextBox 6"/>
          <p:cNvSpPr txBox="1"/>
          <p:nvPr/>
        </p:nvSpPr>
        <p:spPr>
          <a:xfrm>
            <a:off x="838200" y="1690688"/>
            <a:ext cx="6813331" cy="285257"/>
          </a:xfrm>
          <a:prstGeom prst="rect">
            <a:avLst/>
          </a:prstGeom>
          <a:solidFill>
            <a:schemeClr val="tx1"/>
          </a:solidFill>
        </p:spPr>
        <p:txBody>
          <a:bodyPr wrap="square" rtlCol="0">
            <a:spAutoFit/>
          </a:bodyPr>
          <a:lstStyle/>
          <a:p>
            <a:endParaRPr lang="fi-FI" dirty="0"/>
          </a:p>
        </p:txBody>
      </p:sp>
    </p:spTree>
    <p:extLst>
      <p:ext uri="{BB962C8B-B14F-4D97-AF65-F5344CB8AC3E}">
        <p14:creationId xmlns:p14="http://schemas.microsoft.com/office/powerpoint/2010/main" val="1441405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779" y="1110593"/>
            <a:ext cx="10815145" cy="4459123"/>
          </a:xfrm>
          <a:solidFill>
            <a:srgbClr val="FFC000"/>
          </a:solidFill>
        </p:spPr>
        <p:txBody>
          <a:bodyPr/>
          <a:lstStyle/>
          <a:p>
            <a:r>
              <a:rPr lang="fi-FI" sz="8000" dirty="0" smtClean="0">
                <a:effectLst>
                  <a:outerShdw blurRad="38100" dist="38100" dir="2700000" algn="tl">
                    <a:srgbClr val="000000">
                      <a:alpha val="43137"/>
                    </a:srgbClr>
                  </a:outerShdw>
                </a:effectLst>
              </a:rPr>
              <a:t>IDEAN ISÄ</a:t>
            </a:r>
            <a:br>
              <a:rPr lang="fi-FI" sz="8000" dirty="0" smtClean="0">
                <a:effectLst>
                  <a:outerShdw blurRad="38100" dist="38100" dir="2700000" algn="tl">
                    <a:srgbClr val="000000">
                      <a:alpha val="43137"/>
                    </a:srgbClr>
                  </a:outerShdw>
                </a:effectLst>
              </a:rPr>
            </a:br>
            <a:r>
              <a:rPr lang="fi-FI" sz="8000" dirty="0">
                <a:effectLst>
                  <a:outerShdw blurRad="38100" dist="38100" dir="2700000" algn="tl">
                    <a:srgbClr val="000000">
                      <a:alpha val="43137"/>
                    </a:srgbClr>
                  </a:outerShdw>
                </a:effectLst>
              </a:rPr>
              <a:t/>
            </a:r>
            <a:br>
              <a:rPr lang="fi-FI" sz="8000" dirty="0">
                <a:effectLst>
                  <a:outerShdw blurRad="38100" dist="38100" dir="2700000" algn="tl">
                    <a:srgbClr val="000000">
                      <a:alpha val="43137"/>
                    </a:srgbClr>
                  </a:outerShdw>
                </a:effectLst>
              </a:rPr>
            </a:br>
            <a:r>
              <a:rPr lang="fi-FI" dirty="0" smtClean="0"/>
              <a:t>JARMO </a:t>
            </a:r>
            <a:br>
              <a:rPr lang="fi-FI" dirty="0" smtClean="0"/>
            </a:br>
            <a:r>
              <a:rPr lang="fi-FI" dirty="0" smtClean="0"/>
              <a:t>ERONEN</a:t>
            </a:r>
            <a:endParaRPr lang="fi-FI" dirty="0"/>
          </a:p>
        </p:txBody>
      </p:sp>
      <p:sp>
        <p:nvSpPr>
          <p:cNvPr id="3" name="Content Placeholder 2"/>
          <p:cNvSpPr>
            <a:spLocks noGrp="1"/>
          </p:cNvSpPr>
          <p:nvPr>
            <p:ph idx="1"/>
          </p:nvPr>
        </p:nvSpPr>
        <p:spPr>
          <a:xfrm>
            <a:off x="388883" y="2659117"/>
            <a:ext cx="10964917" cy="3517846"/>
          </a:xfrm>
        </p:spPr>
        <p:txBody>
          <a:bodyPr/>
          <a:lstStyle/>
          <a:p>
            <a:pPr marL="0" indent="0">
              <a:buNone/>
            </a:pPr>
            <a:r>
              <a:rPr lang="fi-FI" dirty="0" smtClean="0"/>
              <a:t> </a:t>
            </a:r>
            <a:endParaRPr lang="fi-FI" dirty="0"/>
          </a:p>
        </p:txBody>
      </p:sp>
      <p:pic>
        <p:nvPicPr>
          <p:cNvPr id="4" name="Picture 3"/>
          <p:cNvPicPr>
            <a:picLocks noChangeAspect="1"/>
          </p:cNvPicPr>
          <p:nvPr/>
        </p:nvPicPr>
        <p:blipFill>
          <a:blip r:embed="rId2"/>
          <a:stretch>
            <a:fillRect/>
          </a:stretch>
        </p:blipFill>
        <p:spPr>
          <a:xfrm>
            <a:off x="4939862" y="208072"/>
            <a:ext cx="6264166" cy="6264166"/>
          </a:xfrm>
          <a:prstGeom prst="rect">
            <a:avLst/>
          </a:prstGeom>
        </p:spPr>
      </p:pic>
      <p:sp>
        <p:nvSpPr>
          <p:cNvPr id="5" name="TextBox 4"/>
          <p:cNvSpPr txBox="1"/>
          <p:nvPr/>
        </p:nvSpPr>
        <p:spPr>
          <a:xfrm>
            <a:off x="283779" y="683172"/>
            <a:ext cx="4656083" cy="427421"/>
          </a:xfrm>
          <a:prstGeom prst="rect">
            <a:avLst/>
          </a:prstGeom>
          <a:solidFill>
            <a:schemeClr val="tx1"/>
          </a:solidFill>
        </p:spPr>
        <p:txBody>
          <a:bodyPr wrap="square" rtlCol="0">
            <a:spAutoFit/>
          </a:bodyPr>
          <a:lstStyle/>
          <a:p>
            <a:endParaRPr lang="fi-FI" dirty="0"/>
          </a:p>
        </p:txBody>
      </p:sp>
    </p:spTree>
    <p:extLst>
      <p:ext uri="{BB962C8B-B14F-4D97-AF65-F5344CB8AC3E}">
        <p14:creationId xmlns:p14="http://schemas.microsoft.com/office/powerpoint/2010/main" val="22425337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821" y="115614"/>
            <a:ext cx="11027979" cy="1575075"/>
          </a:xfrm>
          <a:solidFill>
            <a:schemeClr val="tx1"/>
          </a:solidFill>
        </p:spPr>
        <p:txBody>
          <a:bodyPr>
            <a:normAutofit fontScale="90000"/>
          </a:bodyPr>
          <a:lstStyle/>
          <a:p>
            <a:r>
              <a:rPr lang="fi-FI" dirty="0" smtClean="0"/>
              <a:t/>
            </a:r>
            <a:br>
              <a:rPr lang="fi-FI" dirty="0" smtClean="0"/>
            </a:br>
            <a:r>
              <a:rPr lang="fi-FI" dirty="0" smtClean="0">
                <a:solidFill>
                  <a:srgbClr val="FFC000"/>
                </a:solidFill>
              </a:rPr>
              <a:t>KEIJO</a:t>
            </a:r>
            <a:br>
              <a:rPr lang="fi-FI" dirty="0" smtClean="0">
                <a:solidFill>
                  <a:srgbClr val="FFC000"/>
                </a:solidFill>
              </a:rPr>
            </a:br>
            <a:r>
              <a:rPr lang="fi-FI" dirty="0" smtClean="0">
                <a:solidFill>
                  <a:srgbClr val="FFC000"/>
                </a:solidFill>
              </a:rPr>
              <a:t>kokemusasiantuntijuus edistämässä itsenäisyyttä ja osallisuutta</a:t>
            </a:r>
            <a:br>
              <a:rPr lang="fi-FI" dirty="0" smtClean="0">
                <a:solidFill>
                  <a:srgbClr val="FFC000"/>
                </a:solidFill>
              </a:rPr>
            </a:br>
            <a:endParaRPr lang="fi-FI" dirty="0">
              <a:solidFill>
                <a:srgbClr val="FFC000"/>
              </a:solidFill>
            </a:endParaRPr>
          </a:p>
        </p:txBody>
      </p:sp>
      <p:sp>
        <p:nvSpPr>
          <p:cNvPr id="3" name="Content Placeholder 2"/>
          <p:cNvSpPr>
            <a:spLocks noGrp="1"/>
          </p:cNvSpPr>
          <p:nvPr>
            <p:ph idx="1"/>
          </p:nvPr>
        </p:nvSpPr>
        <p:spPr>
          <a:xfrm>
            <a:off x="241737" y="2028496"/>
            <a:ext cx="5696607" cy="4508937"/>
          </a:xfrm>
          <a:solidFill>
            <a:srgbClr val="FFC000"/>
          </a:solidFill>
        </p:spPr>
        <p:txBody>
          <a:bodyPr>
            <a:normAutofit lnSpcReduction="10000"/>
          </a:bodyPr>
          <a:lstStyle/>
          <a:p>
            <a:r>
              <a:rPr lang="fi-FI" dirty="0" smtClean="0"/>
              <a:t>Hankkeen päätoteuttajana toimii Valo-Valmennusyhdistys ry yhdessä osatoteuttajien Silta-Valmennusyhdistys ry:n ja Laurea-ammattikorkeakoulu Oy:n kanssa. Rikosseuraamuslaitos toimii hankkeen yhteistyökumppanina.</a:t>
            </a:r>
          </a:p>
          <a:p>
            <a:endParaRPr lang="fi-FI" dirty="0" smtClean="0"/>
          </a:p>
          <a:p>
            <a:r>
              <a:rPr lang="fi-FI" dirty="0" smtClean="0"/>
              <a:t>Yhteishankkeessa on hanketoimijoiden lisäksi mukana Stadin ammattiopisto sekä työvoimapalvelut.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49156" y="1764261"/>
            <a:ext cx="6245360" cy="4163573"/>
          </a:xfrm>
          <a:prstGeom prst="rect">
            <a:avLst/>
          </a:prstGeom>
        </p:spPr>
      </p:pic>
    </p:spTree>
    <p:extLst>
      <p:ext uri="{BB962C8B-B14F-4D97-AF65-F5344CB8AC3E}">
        <p14:creationId xmlns:p14="http://schemas.microsoft.com/office/powerpoint/2010/main" val="1821713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95887" y="409904"/>
            <a:ext cx="7435976" cy="5891048"/>
          </a:xfrm>
          <a:prstGeom prst="rect">
            <a:avLst/>
          </a:prstGeom>
        </p:spPr>
      </p:pic>
      <p:sp>
        <p:nvSpPr>
          <p:cNvPr id="5" name="TextBox 4"/>
          <p:cNvSpPr txBox="1"/>
          <p:nvPr/>
        </p:nvSpPr>
        <p:spPr>
          <a:xfrm>
            <a:off x="714703" y="1122679"/>
            <a:ext cx="3681184" cy="3785652"/>
          </a:xfrm>
          <a:prstGeom prst="rect">
            <a:avLst/>
          </a:prstGeom>
          <a:solidFill>
            <a:srgbClr val="FFC000"/>
          </a:solidFill>
        </p:spPr>
        <p:txBody>
          <a:bodyPr wrap="square" rtlCol="0">
            <a:spAutoFit/>
          </a:bodyPr>
          <a:lstStyle/>
          <a:p>
            <a:r>
              <a:rPr lang="fi-FI" sz="4000" dirty="0" smtClean="0"/>
              <a:t>KEIJO-hankkeeseen liittyvä kiinnostus on ollut meistä yllättävää</a:t>
            </a:r>
            <a:endParaRPr lang="fi-FI" sz="4000" dirty="0"/>
          </a:p>
        </p:txBody>
      </p:sp>
      <p:sp>
        <p:nvSpPr>
          <p:cNvPr id="2" name="TextBox 1"/>
          <p:cNvSpPr txBox="1"/>
          <p:nvPr/>
        </p:nvSpPr>
        <p:spPr>
          <a:xfrm>
            <a:off x="714703" y="4908331"/>
            <a:ext cx="3681184" cy="1392620"/>
          </a:xfrm>
          <a:prstGeom prst="rect">
            <a:avLst/>
          </a:prstGeom>
          <a:solidFill>
            <a:schemeClr val="tx1"/>
          </a:solidFill>
        </p:spPr>
        <p:txBody>
          <a:bodyPr wrap="square" rtlCol="0">
            <a:spAutoFit/>
          </a:bodyPr>
          <a:lstStyle/>
          <a:p>
            <a:endParaRPr lang="fi-FI" dirty="0"/>
          </a:p>
        </p:txBody>
      </p:sp>
    </p:spTree>
    <p:extLst>
      <p:ext uri="{BB962C8B-B14F-4D97-AF65-F5344CB8AC3E}">
        <p14:creationId xmlns:p14="http://schemas.microsoft.com/office/powerpoint/2010/main" val="33719923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KEIJO</a:t>
            </a:r>
            <a:endParaRPr lang="fi-FI" dirty="0"/>
          </a:p>
        </p:txBody>
      </p:sp>
      <p:sp>
        <p:nvSpPr>
          <p:cNvPr id="3" name="Content Placeholder 2"/>
          <p:cNvSpPr>
            <a:spLocks noGrp="1"/>
          </p:cNvSpPr>
          <p:nvPr>
            <p:ph idx="1"/>
          </p:nvPr>
        </p:nvSpPr>
        <p:spPr>
          <a:xfrm>
            <a:off x="220718" y="1366344"/>
            <a:ext cx="6516413" cy="5044965"/>
          </a:xfrm>
          <a:solidFill>
            <a:srgbClr val="FFC000"/>
          </a:solidFill>
        </p:spPr>
        <p:txBody>
          <a:bodyPr>
            <a:normAutofit fontScale="92500" lnSpcReduction="20000"/>
          </a:bodyPr>
          <a:lstStyle/>
          <a:p>
            <a:pPr marL="0" indent="0">
              <a:buNone/>
            </a:pPr>
            <a:r>
              <a:rPr lang="fi-FI" dirty="0" smtClean="0"/>
              <a:t>Hankkeen kohderyhmänä ovat rikos- ja päihdetaustaiset henkilöt, joiden oma toipuminen on edennyt ja joiden tavoitteena on suunnata kohti koulutusta ja kohti avoimia työmarkkinoita. </a:t>
            </a:r>
          </a:p>
          <a:p>
            <a:pPr marL="0" indent="0">
              <a:buNone/>
            </a:pPr>
            <a:endParaRPr lang="fi-FI" dirty="0" smtClean="0"/>
          </a:p>
          <a:p>
            <a:pPr marL="0" indent="0">
              <a:buNone/>
            </a:pPr>
            <a:r>
              <a:rPr lang="fi-FI" dirty="0" smtClean="0"/>
              <a:t>Hankkeen keskeisenä ajatuksena on tarjota mielekäs väylä työelämään kiinnittymiseksi ja samalla vahvistaa tuloksellisen toimijuuden kautta myönteistä yhteiskuntaan kuulumisen kokemusta. </a:t>
            </a:r>
          </a:p>
          <a:p>
            <a:pPr marL="0" indent="0">
              <a:buNone/>
            </a:pPr>
            <a:endParaRPr lang="fi-FI" dirty="0" smtClean="0"/>
          </a:p>
          <a:p>
            <a:pPr marL="0" indent="0">
              <a:buNone/>
            </a:pPr>
            <a:r>
              <a:rPr lang="fi-FI" dirty="0" smtClean="0"/>
              <a:t>Tavoitteena on myös, että hankkeessa kokeiltava laaja ammatillinen koulutusmalli siirtyy myöhemmin osaksi virallisia koulutusrakenteitamme.</a:t>
            </a:r>
            <a:endParaRPr lang="fi-FI"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37131" y="1439918"/>
            <a:ext cx="5408889" cy="4056994"/>
          </a:xfrm>
          <a:prstGeom prst="rect">
            <a:avLst/>
          </a:prstGeom>
        </p:spPr>
      </p:pic>
    </p:spTree>
    <p:extLst>
      <p:ext uri="{BB962C8B-B14F-4D97-AF65-F5344CB8AC3E}">
        <p14:creationId xmlns:p14="http://schemas.microsoft.com/office/powerpoint/2010/main" val="31126314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KEIJO</a:t>
            </a:r>
            <a:endParaRPr lang="fi-FI" dirty="0"/>
          </a:p>
        </p:txBody>
      </p:sp>
      <p:sp>
        <p:nvSpPr>
          <p:cNvPr id="3" name="Content Placeholder 2"/>
          <p:cNvSpPr>
            <a:spLocks noGrp="1"/>
          </p:cNvSpPr>
          <p:nvPr>
            <p:ph idx="1"/>
          </p:nvPr>
        </p:nvSpPr>
        <p:spPr>
          <a:xfrm>
            <a:off x="367862" y="1481959"/>
            <a:ext cx="6358759" cy="4695004"/>
          </a:xfrm>
          <a:solidFill>
            <a:srgbClr val="FFC000"/>
          </a:solidFill>
        </p:spPr>
        <p:txBody>
          <a:bodyPr>
            <a:normAutofit fontScale="77500" lnSpcReduction="20000"/>
          </a:bodyPr>
          <a:lstStyle/>
          <a:p>
            <a:pPr marL="0" indent="0" algn="just">
              <a:buNone/>
            </a:pPr>
            <a:r>
              <a:rPr lang="fi-FI" dirty="0" smtClean="0"/>
              <a:t>Hankkeen aikana kehitettävä koulutus koostuu oppisisältöjen lisäksi kahdesta kokonaisuuden läpiviemistä tukevasta prosessista. Näitä ovat; </a:t>
            </a:r>
          </a:p>
          <a:p>
            <a:pPr marL="514350" indent="-514350" algn="just">
              <a:buFont typeface="+mj-lt"/>
              <a:buAutoNum type="arabicParenR"/>
            </a:pPr>
            <a:r>
              <a:rPr lang="fi-FI" b="1" dirty="0" smtClean="0"/>
              <a:t>ohjauksellinen prosessi</a:t>
            </a:r>
          </a:p>
          <a:p>
            <a:pPr marL="457200" lvl="1" indent="0" algn="just">
              <a:buNone/>
            </a:pPr>
            <a:r>
              <a:rPr lang="fi-FI" dirty="0" smtClean="0"/>
              <a:t>- oman toipumisprosessin ohjattu läpikäyminen</a:t>
            </a:r>
          </a:p>
          <a:p>
            <a:pPr marL="514350" indent="-514350" algn="just">
              <a:buFont typeface="+mj-lt"/>
              <a:buAutoNum type="arabicParenR"/>
            </a:pPr>
            <a:r>
              <a:rPr lang="fi-FI" b="1" dirty="0" smtClean="0"/>
              <a:t>tiivis työhönvalmennus</a:t>
            </a:r>
            <a:endParaRPr lang="fi-FI" b="1" dirty="0"/>
          </a:p>
          <a:p>
            <a:pPr marL="457200" lvl="1" indent="0" algn="just">
              <a:buNone/>
            </a:pPr>
            <a:r>
              <a:rPr lang="fi-FI" dirty="0" smtClean="0"/>
              <a:t>- tavoitteena on tuetusti ohjata koulutuksen käyneet kohti jatko-opintoja ja avoimia työmarkkinoita. </a:t>
            </a:r>
          </a:p>
          <a:p>
            <a:pPr marL="0" indent="0" algn="just">
              <a:buNone/>
            </a:pPr>
            <a:endParaRPr lang="fi-FI" dirty="0" smtClean="0"/>
          </a:p>
          <a:p>
            <a:pPr marL="0" indent="0" algn="just">
              <a:buNone/>
            </a:pPr>
            <a:r>
              <a:rPr lang="fi-FI" dirty="0" smtClean="0"/>
              <a:t>Harjoittelujakson aikana valmistetaan myös </a:t>
            </a:r>
            <a:r>
              <a:rPr lang="fi-FI" b="1" dirty="0" smtClean="0"/>
              <a:t>portfolio</a:t>
            </a:r>
            <a:r>
              <a:rPr lang="fi-FI" dirty="0" smtClean="0"/>
              <a:t>, joka toimii osaltaan ammatillisen kasvun välineenä. </a:t>
            </a:r>
          </a:p>
          <a:p>
            <a:pPr marL="0" indent="0" algn="just">
              <a:buNone/>
            </a:pPr>
            <a:r>
              <a:rPr lang="fi-FI" dirty="0" smtClean="0"/>
              <a:t>Lisäksi suunnitellaan </a:t>
            </a:r>
            <a:r>
              <a:rPr lang="fi-FI" b="1" dirty="0" smtClean="0"/>
              <a:t>ammatilliseen koulutukseen liittyvää osaamisen hankkimista </a:t>
            </a:r>
            <a:r>
              <a:rPr lang="fi-FI" dirty="0" smtClean="0"/>
              <a:t>yhdessä koulutuksen ja työvoima-alan asiantuntijoiden kanssa.</a:t>
            </a:r>
            <a:endParaRPr lang="fi-FI"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98764" y="588579"/>
            <a:ext cx="4282892" cy="6048703"/>
          </a:xfrm>
          <a:prstGeom prst="rect">
            <a:avLst/>
          </a:prstGeom>
        </p:spPr>
      </p:pic>
    </p:spTree>
    <p:extLst>
      <p:ext uri="{BB962C8B-B14F-4D97-AF65-F5344CB8AC3E}">
        <p14:creationId xmlns:p14="http://schemas.microsoft.com/office/powerpoint/2010/main" val="12982534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KEIJO</a:t>
            </a:r>
            <a:endParaRPr lang="fi-FI" dirty="0"/>
          </a:p>
        </p:txBody>
      </p:sp>
      <p:sp>
        <p:nvSpPr>
          <p:cNvPr id="3" name="Content Placeholder 2"/>
          <p:cNvSpPr>
            <a:spLocks noGrp="1"/>
          </p:cNvSpPr>
          <p:nvPr>
            <p:ph idx="1"/>
          </p:nvPr>
        </p:nvSpPr>
        <p:spPr>
          <a:xfrm>
            <a:off x="147146" y="1534510"/>
            <a:ext cx="6611006" cy="4642453"/>
          </a:xfrm>
          <a:solidFill>
            <a:srgbClr val="FFC000"/>
          </a:solidFill>
        </p:spPr>
        <p:txBody>
          <a:bodyPr>
            <a:normAutofit fontScale="77500" lnSpcReduction="20000"/>
          </a:bodyPr>
          <a:lstStyle/>
          <a:p>
            <a:pPr marL="0" indent="0" algn="just">
              <a:buNone/>
            </a:pPr>
            <a:r>
              <a:rPr lang="fi-FI" dirty="0" smtClean="0"/>
              <a:t>Koulutusmalli kehitetään kokeneiden rikosseuraamus- ja päihdekuntoutustoimijoiden tiiviillä yhteistyöllä. Hankkeen aikana koulutussisältöjä ja toimintakonseptia testataan ja sovelletaan rikos- ja päihdetaustaisten asiakkaiden kanssa. </a:t>
            </a:r>
          </a:p>
          <a:p>
            <a:pPr marL="0" indent="0" algn="just">
              <a:buNone/>
            </a:pPr>
            <a:endParaRPr lang="fi-FI" dirty="0" smtClean="0"/>
          </a:p>
          <a:p>
            <a:pPr marL="0" indent="0" algn="just">
              <a:buNone/>
            </a:pPr>
            <a:r>
              <a:rPr lang="fi-FI" dirty="0" smtClean="0"/>
              <a:t>Hankkeessa selvitetään myös koulutukseen osallistuneiden työllistymisen ja jatkokouluttautumisen mahdollisuuksia yhdessä työelämän ja koulutuksen järjestäjien kanssa. </a:t>
            </a:r>
          </a:p>
          <a:p>
            <a:pPr marL="0" indent="0" algn="just">
              <a:buNone/>
            </a:pPr>
            <a:endParaRPr lang="fi-FI" dirty="0"/>
          </a:p>
          <a:p>
            <a:pPr marL="0" indent="0" algn="just">
              <a:buNone/>
            </a:pPr>
            <a:r>
              <a:rPr lang="fi-FI" dirty="0" smtClean="0"/>
              <a:t>Hankkeen lopullisena tuloksena ovat;</a:t>
            </a:r>
          </a:p>
          <a:p>
            <a:pPr marL="514350" indent="-514350">
              <a:buFont typeface="+mj-lt"/>
              <a:buAutoNum type="arabicParenR"/>
            </a:pPr>
            <a:r>
              <a:rPr lang="fi-FI" dirty="0" smtClean="0"/>
              <a:t>kokemusasiantuntijakoulutuksen malli sekä </a:t>
            </a:r>
          </a:p>
          <a:p>
            <a:pPr marL="514350" indent="-514350">
              <a:buFont typeface="+mj-lt"/>
              <a:buAutoNum type="arabicParenR"/>
            </a:pPr>
            <a:r>
              <a:rPr lang="fi-FI" dirty="0" smtClean="0"/>
              <a:t>alustava ehdotus opetussuunnitelmalle ja näyttötutkinnon rakenteelle.</a:t>
            </a:r>
            <a:endParaRPr lang="fi-FI"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81800" y="115614"/>
            <a:ext cx="4572000" cy="6858000"/>
          </a:xfrm>
          <a:prstGeom prst="rect">
            <a:avLst/>
          </a:prstGeom>
        </p:spPr>
      </p:pic>
    </p:spTree>
    <p:extLst>
      <p:ext uri="{BB962C8B-B14F-4D97-AF65-F5344CB8AC3E}">
        <p14:creationId xmlns:p14="http://schemas.microsoft.com/office/powerpoint/2010/main" val="10434640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idx="4294967295"/>
          </p:nvPr>
        </p:nvSpPr>
        <p:spPr>
          <a:xfrm>
            <a:off x="0" y="365125"/>
            <a:ext cx="10515600" cy="1325563"/>
          </a:xfrm>
        </p:spPr>
        <p:txBody>
          <a:bodyPr/>
          <a:lstStyle/>
          <a:p>
            <a:r>
              <a:rPr lang="fi-FI" dirty="0" smtClean="0"/>
              <a:t>HANKKEEN KANNALTA KIINNOSTAVIA </a:t>
            </a:r>
            <a:br>
              <a:rPr lang="fi-FI" dirty="0" smtClean="0"/>
            </a:br>
            <a:r>
              <a:rPr lang="fi-FI" dirty="0" smtClean="0"/>
              <a:t>KÄSITTEITÄ</a:t>
            </a:r>
            <a:endParaRPr lang="fi-FI" dirty="0"/>
          </a:p>
        </p:txBody>
      </p:sp>
      <p:sp>
        <p:nvSpPr>
          <p:cNvPr id="14" name="TextBox 13"/>
          <p:cNvSpPr txBox="1"/>
          <p:nvPr/>
        </p:nvSpPr>
        <p:spPr>
          <a:xfrm>
            <a:off x="38100" y="1595021"/>
            <a:ext cx="8548851" cy="5262979"/>
          </a:xfrm>
          <a:prstGeom prst="rect">
            <a:avLst/>
          </a:prstGeom>
          <a:solidFill>
            <a:srgbClr val="FFC000"/>
          </a:solidFill>
        </p:spPr>
        <p:txBody>
          <a:bodyPr wrap="square" rtlCol="0">
            <a:spAutoFit/>
          </a:bodyPr>
          <a:lstStyle/>
          <a:p>
            <a:endParaRPr lang="fi-FI" sz="4800" dirty="0" smtClean="0"/>
          </a:p>
          <a:p>
            <a:endParaRPr lang="fi-FI" sz="4800" dirty="0" smtClean="0"/>
          </a:p>
          <a:p>
            <a:endParaRPr lang="fi-FI" sz="4800" dirty="0"/>
          </a:p>
          <a:p>
            <a:r>
              <a:rPr lang="fi-FI" sz="4800" dirty="0" smtClean="0"/>
              <a:t>OSALLISUUS</a:t>
            </a:r>
          </a:p>
          <a:p>
            <a:r>
              <a:rPr lang="fi-FI" sz="4800" dirty="0" smtClean="0"/>
              <a:t>VERTAISUUS</a:t>
            </a:r>
          </a:p>
          <a:p>
            <a:r>
              <a:rPr lang="fi-FI" sz="4800" dirty="0" smtClean="0"/>
              <a:t>KOKEMUSASIANTUNTIJUUS</a:t>
            </a:r>
          </a:p>
          <a:p>
            <a:endParaRPr lang="fi-FI" sz="4800" dirty="0"/>
          </a:p>
        </p:txBody>
      </p:sp>
      <p:pic>
        <p:nvPicPr>
          <p:cNvPr id="15" name="Picture 14"/>
          <p:cNvPicPr>
            <a:picLocks noChangeAspect="1"/>
          </p:cNvPicPr>
          <p:nvPr/>
        </p:nvPicPr>
        <p:blipFill>
          <a:blip r:embed="rId2"/>
          <a:stretch>
            <a:fillRect/>
          </a:stretch>
        </p:blipFill>
        <p:spPr>
          <a:xfrm>
            <a:off x="5994398" y="1167831"/>
            <a:ext cx="6081987" cy="4052309"/>
          </a:xfrm>
          <a:prstGeom prst="rect">
            <a:avLst/>
          </a:prstGeom>
        </p:spPr>
      </p:pic>
    </p:spTree>
    <p:extLst>
      <p:ext uri="{BB962C8B-B14F-4D97-AF65-F5344CB8AC3E}">
        <p14:creationId xmlns:p14="http://schemas.microsoft.com/office/powerpoint/2010/main" val="33411951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330</TotalTime>
  <Words>341</Words>
  <Application>Microsoft Office PowerPoint</Application>
  <PresentationFormat>Laajakuva</PresentationFormat>
  <Paragraphs>57</Paragraphs>
  <Slides>12</Slides>
  <Notes>0</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12</vt:i4>
      </vt:variant>
    </vt:vector>
  </HeadingPairs>
  <TitlesOfParts>
    <vt:vector size="16" baseType="lpstr">
      <vt:lpstr>Arial</vt:lpstr>
      <vt:lpstr>Calibri</vt:lpstr>
      <vt:lpstr>Calibri Light</vt:lpstr>
      <vt:lpstr>Office Theme</vt:lpstr>
      <vt:lpstr>KEIJO</vt:lpstr>
      <vt:lpstr>ESR rahoitus vuosille  2018-2020</vt:lpstr>
      <vt:lpstr>IDEAN ISÄ  JARMO  ERONEN</vt:lpstr>
      <vt:lpstr> KEIJO kokemusasiantuntijuus edistämässä itsenäisyyttä ja osallisuutta </vt:lpstr>
      <vt:lpstr>PowerPoint-esitys</vt:lpstr>
      <vt:lpstr>KEIJO</vt:lpstr>
      <vt:lpstr>KEIJO</vt:lpstr>
      <vt:lpstr>KEIJO</vt:lpstr>
      <vt:lpstr>HANKKEEN KANNALTA KIINNOSTAVIA  KÄSITTEITÄ</vt:lpstr>
      <vt:lpstr>PowerPoint-esitys</vt:lpstr>
      <vt:lpstr>PowerPoint-esitys</vt:lpstr>
      <vt:lpstr>BIKVA</vt:lpstr>
    </vt:vector>
  </TitlesOfParts>
  <Company>Laurea-ammattikorkeakoulu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KEIJO</dc:title>
  <dc:creator>Janika Lindström</dc:creator>
  <cp:lastModifiedBy>Tiina Malin</cp:lastModifiedBy>
  <cp:revision>30</cp:revision>
  <dcterms:created xsi:type="dcterms:W3CDTF">2018-06-05T10:54:00Z</dcterms:created>
  <dcterms:modified xsi:type="dcterms:W3CDTF">2018-06-11T07:18:33Z</dcterms:modified>
</cp:coreProperties>
</file>